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6" r:id="rId6"/>
    <p:sldId id="262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660" y="44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D342-80A9-43CA-9C6B-2F965E2F232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894-B48B-4A67-995F-46FFBFD5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D342-80A9-43CA-9C6B-2F965E2F232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894-B48B-4A67-995F-46FFBFD5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5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D342-80A9-43CA-9C6B-2F965E2F232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894-B48B-4A67-995F-46FFBFD5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7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D342-80A9-43CA-9C6B-2F965E2F232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894-B48B-4A67-995F-46FFBFD5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2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D342-80A9-43CA-9C6B-2F965E2F232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894-B48B-4A67-995F-46FFBFD5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D342-80A9-43CA-9C6B-2F965E2F232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894-B48B-4A67-995F-46FFBFD5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6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D342-80A9-43CA-9C6B-2F965E2F232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894-B48B-4A67-995F-46FFBFD5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D342-80A9-43CA-9C6B-2F965E2F232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894-B48B-4A67-995F-46FFBFD5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D342-80A9-43CA-9C6B-2F965E2F232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894-B48B-4A67-995F-46FFBFD5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5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D342-80A9-43CA-9C6B-2F965E2F232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894-B48B-4A67-995F-46FFBFD5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0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D342-80A9-43CA-9C6B-2F965E2F232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894-B48B-4A67-995F-46FFBFD5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DD342-80A9-43CA-9C6B-2F965E2F232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16894-B48B-4A67-995F-46FFBFD5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4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511" y="566642"/>
            <a:ext cx="10233891" cy="2387600"/>
          </a:xfrm>
        </p:spPr>
        <p:txBody>
          <a:bodyPr>
            <a:noAutofit/>
          </a:bodyPr>
          <a:lstStyle/>
          <a:p>
            <a:r>
              <a:rPr lang="en-US" dirty="0" smtClean="0"/>
              <a:t>Science at the Star: Science </a:t>
            </a:r>
            <a:r>
              <a:rPr lang="en-US" dirty="0" smtClean="0"/>
              <a:t>Journalism </a:t>
            </a:r>
            <a:r>
              <a:rPr lang="en-US" dirty="0" smtClean="0"/>
              <a:t>Lessons for </a:t>
            </a:r>
            <a:r>
              <a:rPr lang="en-US" dirty="0" smtClean="0"/>
              <a:t>Scientists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Patrick O’Connor</a:t>
            </a:r>
          </a:p>
          <a:p>
            <a:r>
              <a:rPr lang="en-US" dirty="0" smtClean="0"/>
              <a:t>Mentor: Tom Beal/Sarah </a:t>
            </a:r>
            <a:r>
              <a:rPr lang="en-US" dirty="0" err="1" smtClean="0"/>
              <a:t>Gassen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Arizona Daily Star</a:t>
            </a:r>
          </a:p>
          <a:p>
            <a:r>
              <a:rPr lang="en-US" dirty="0" smtClean="0"/>
              <a:t>25th Annual Arizona Space Grant Consortium Symposium</a:t>
            </a:r>
          </a:p>
          <a:p>
            <a:r>
              <a:rPr lang="en-US" dirty="0" smtClean="0"/>
              <a:t>University of Arizona April 16, 2016</a:t>
            </a:r>
          </a:p>
          <a:p>
            <a:endParaRPr lang="en-US" dirty="0"/>
          </a:p>
        </p:txBody>
      </p:sp>
      <p:pic>
        <p:nvPicPr>
          <p:cNvPr id="4" name="Picture 3" descr="nic_web300x250p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62" y="5661979"/>
            <a:ext cx="1104438" cy="916683"/>
          </a:xfrm>
          <a:prstGeom prst="rect">
            <a:avLst/>
          </a:prstGeom>
        </p:spPr>
      </p:pic>
      <p:pic>
        <p:nvPicPr>
          <p:cNvPr id="1028" name="Picture 4" descr="http://vignette3.wikia.nocookie.net/logopedia/images/4/40/Arizona-Daily-Star-logo.jpg/revision/latest?cb=201305051452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0" y="5803996"/>
            <a:ext cx="4285672" cy="6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pacegrant.arizona.edu/sites/spacegrant.arizona.edu/files/about/logos/AZSGC%20Logo_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58" y="5306985"/>
            <a:ext cx="949121" cy="14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437" y="5661979"/>
            <a:ext cx="3202437" cy="7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3" y="584316"/>
            <a:ext cx="5157787" cy="82391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 Want:</a:t>
            </a:r>
            <a:endParaRPr lang="en-US" sz="44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"/>
          <a:stretch/>
        </p:blipFill>
        <p:spPr>
          <a:xfrm>
            <a:off x="7263721" y="1957135"/>
            <a:ext cx="4188009" cy="355048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506497" y="584316"/>
            <a:ext cx="5183188" cy="8239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Scientists </a:t>
            </a:r>
            <a:r>
              <a:rPr lang="en-US" sz="4000" dirty="0"/>
              <a:t>W</a:t>
            </a:r>
            <a:r>
              <a:rPr lang="en-US" sz="4000" dirty="0" smtClean="0"/>
              <a:t>ant: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419797" y="5507618"/>
            <a:ext cx="272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Saturday Morning Breakfast Cereal</a:t>
            </a:r>
            <a:endParaRPr lang="en-US" sz="1400" dirty="0"/>
          </a:p>
        </p:txBody>
      </p:sp>
      <p:pic>
        <p:nvPicPr>
          <p:cNvPr id="4098" name="Picture 2" descr="http://www.smbc-comics.com/comics/2009083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65639"/>
          <a:stretch/>
        </p:blipFill>
        <p:spPr bwMode="auto">
          <a:xfrm>
            <a:off x="494257" y="2229640"/>
            <a:ext cx="5185120" cy="32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91" y="19917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Problem:</a:t>
            </a:r>
            <a:endParaRPr lang="en-US" dirty="0"/>
          </a:p>
        </p:txBody>
      </p:sp>
      <p:pic>
        <p:nvPicPr>
          <p:cNvPr id="2050" name="Picture 2" descr="http://blogs.discovermagazine.com/notrocketscience/files/2012/01/Scientists-and-journalis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88" y="1514980"/>
            <a:ext cx="7279352" cy="46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217" y="5885082"/>
            <a:ext cx="3001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Ed Yong/Discover Magazine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06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91" y="1445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Why Should You Risk It?</a:t>
            </a:r>
            <a:endParaRPr lang="en-US" dirty="0"/>
          </a:p>
        </p:txBody>
      </p:sp>
      <p:pic>
        <p:nvPicPr>
          <p:cNvPr id="5122" name="Picture 2" descr="https://s-media-cache-ak0.pinimg.com/736x/8c/8d/2c/8c8d2cede48432c8316ab21ec80efff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"/>
          <a:stretch/>
        </p:blipFill>
        <p:spPr bwMode="auto">
          <a:xfrm>
            <a:off x="7282585" y="821627"/>
            <a:ext cx="3637105" cy="577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imgur.com/7sARXF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23" y="1124459"/>
            <a:ext cx="2999567" cy="533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aas.org/sites/default/files/RDGDP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00" y="1307462"/>
            <a:ext cx="6961446" cy="522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68655" y="6439585"/>
            <a:ext cx="272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Saturday Morning Breakfast Cereal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449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81" y="23469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Look Towards Pop Culture: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7443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Look for upcoming books, movies, television shows, video games, etc. that may relate to your research. </a:t>
            </a:r>
          </a:p>
          <a:p>
            <a:r>
              <a:rPr lang="en-US" sz="3200" dirty="0" smtClean="0"/>
              <a:t>Consider drafting a press release with your institution's PIO/Communication Office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90" y="897478"/>
            <a:ext cx="4759547" cy="5887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1825624"/>
            <a:ext cx="6546075" cy="43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0" y="25324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Think about your Methods: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66" y="736272"/>
            <a:ext cx="5084857" cy="6008659"/>
          </a:xfr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30911" y="1320800"/>
            <a:ext cx="6877812" cy="5308600"/>
          </a:xfrm>
        </p:spPr>
        <p:txBody>
          <a:bodyPr>
            <a:normAutofit/>
          </a:bodyPr>
          <a:lstStyle/>
          <a:p>
            <a:r>
              <a:rPr lang="en-US" dirty="0" smtClean="0"/>
              <a:t>Often what is most interesting to you may not be the most interesting part of your research. </a:t>
            </a:r>
          </a:p>
          <a:p>
            <a:r>
              <a:rPr lang="en-US" dirty="0" smtClean="0"/>
              <a:t>Story: Students make projects at a hackathon</a:t>
            </a:r>
            <a:endParaRPr lang="en-US" dirty="0"/>
          </a:p>
          <a:p>
            <a:pPr lvl="1"/>
            <a:r>
              <a:rPr lang="en-US" dirty="0" smtClean="0"/>
              <a:t>Angle A: Make a list of all the cool projects and interview the teams</a:t>
            </a:r>
          </a:p>
          <a:p>
            <a:pPr lvl="1"/>
            <a:r>
              <a:rPr lang="en-US" dirty="0" smtClean="0"/>
              <a:t>Angle B: Follow one team and document their trials and tribulations through the hackathon</a:t>
            </a:r>
          </a:p>
          <a:p>
            <a:r>
              <a:rPr lang="en-US" dirty="0" smtClean="0"/>
              <a:t>I am in the business of telling </a:t>
            </a:r>
            <a:r>
              <a:rPr lang="en-US" i="1" dirty="0" smtClean="0"/>
              <a:t>stories.</a:t>
            </a:r>
            <a:r>
              <a:rPr lang="en-US" dirty="0" smtClean="0"/>
              <a:t> The projects were interesting but the people behind the projects fleshed out the narrative. 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37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Get Online:</a:t>
            </a:r>
            <a:endParaRPr lang="en-US" sz="5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48" y="919208"/>
            <a:ext cx="5064941" cy="5814147"/>
          </a:xfr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30911" y="1320800"/>
            <a:ext cx="6687125" cy="4147127"/>
          </a:xfrm>
        </p:spPr>
        <p:txBody>
          <a:bodyPr>
            <a:noAutofit/>
          </a:bodyPr>
          <a:lstStyle/>
          <a:p>
            <a:r>
              <a:rPr lang="en-US" sz="3600" dirty="0" smtClean="0"/>
              <a:t>Having an updated website makes your lab very easy to find and to fact check.</a:t>
            </a:r>
          </a:p>
          <a:p>
            <a:r>
              <a:rPr lang="en-US" sz="3600" dirty="0" smtClean="0"/>
              <a:t>Not all journalists have access to research databases 24/7 if at all. </a:t>
            </a:r>
          </a:p>
          <a:p>
            <a:r>
              <a:rPr lang="en-US" sz="3600" dirty="0" smtClean="0"/>
              <a:t>Your faculty page on your department website is not enough.</a:t>
            </a:r>
          </a:p>
          <a:p>
            <a:endParaRPr lang="en-US" sz="3200" dirty="0" smtClean="0"/>
          </a:p>
          <a:p>
            <a:pPr lvl="1"/>
            <a:endParaRPr lang="en-US" sz="28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64" y="0"/>
            <a:ext cx="9699872" cy="6422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" y="420047"/>
            <a:ext cx="12234275" cy="5582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5" y="38499"/>
            <a:ext cx="10225390" cy="68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Parting Thoughts: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9091"/>
          </a:xfrm>
        </p:spPr>
        <p:txBody>
          <a:bodyPr>
            <a:noAutofit/>
          </a:bodyPr>
          <a:lstStyle/>
          <a:p>
            <a:r>
              <a:rPr lang="en-US" sz="3600" dirty="0" smtClean="0"/>
              <a:t>Talk to your </a:t>
            </a:r>
            <a:r>
              <a:rPr lang="en-US" sz="3600" dirty="0" smtClean="0"/>
              <a:t>institution’s </a:t>
            </a:r>
            <a:r>
              <a:rPr lang="en-US" sz="3600" dirty="0" smtClean="0"/>
              <a:t>PIO or communication department. They are there to help you.</a:t>
            </a:r>
          </a:p>
          <a:p>
            <a:r>
              <a:rPr lang="en-US" sz="3600" dirty="0" smtClean="0"/>
              <a:t>Make updating the </a:t>
            </a:r>
            <a:r>
              <a:rPr lang="en-US" sz="3600" dirty="0"/>
              <a:t>L</a:t>
            </a:r>
            <a:r>
              <a:rPr lang="en-US" sz="3600" dirty="0" smtClean="0"/>
              <a:t>ab Website/Twitter/Facebook a duty at lab meeting. </a:t>
            </a:r>
            <a:endParaRPr lang="en-US" sz="3600" dirty="0" smtClean="0"/>
          </a:p>
          <a:p>
            <a:r>
              <a:rPr lang="en-US" sz="3600" dirty="0" smtClean="0"/>
              <a:t>Use new movies, television shows, video games, and books to springboard discussion about your research.</a:t>
            </a:r>
            <a:endParaRPr lang="en-US" sz="3600" dirty="0" smtClean="0"/>
          </a:p>
          <a:p>
            <a:r>
              <a:rPr lang="en-US" sz="3600" dirty="0" smtClean="0"/>
              <a:t>Remember that the </a:t>
            </a:r>
            <a:r>
              <a:rPr lang="en-US" sz="3600" dirty="0" smtClean="0"/>
              <a:t>methods </a:t>
            </a:r>
            <a:r>
              <a:rPr lang="en-US" sz="3600" dirty="0" smtClean="0"/>
              <a:t>section is just as important as the </a:t>
            </a:r>
            <a:r>
              <a:rPr lang="en-US" sz="3600" dirty="0" smtClean="0"/>
              <a:t>results </a:t>
            </a:r>
            <a:r>
              <a:rPr lang="en-US" sz="3600" dirty="0" smtClean="0"/>
              <a:t>and </a:t>
            </a:r>
            <a:r>
              <a:rPr lang="en-US" sz="3600" dirty="0" smtClean="0"/>
              <a:t>conclusions</a:t>
            </a:r>
            <a:r>
              <a:rPr lang="en-US" sz="3600" dirty="0" smtClean="0"/>
              <a:t>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1689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57213"/>
            <a:ext cx="10515600" cy="2852737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Thank you!</a:t>
            </a:r>
            <a:endParaRPr lang="en-US" sz="8000" dirty="0"/>
          </a:p>
        </p:txBody>
      </p:sp>
      <p:pic>
        <p:nvPicPr>
          <p:cNvPr id="4" name="Picture 3" descr="nic_web300x250p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62" y="5661979"/>
            <a:ext cx="1104438" cy="916683"/>
          </a:xfrm>
          <a:prstGeom prst="rect">
            <a:avLst/>
          </a:prstGeom>
        </p:spPr>
      </p:pic>
      <p:pic>
        <p:nvPicPr>
          <p:cNvPr id="1028" name="Picture 4" descr="http://vignette3.wikia.nocookie.net/logopedia/images/4/40/Arizona-Daily-Star-logo.jpg/revision/latest?cb=201305051452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0" y="5803996"/>
            <a:ext cx="4285672" cy="6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pacegrant.arizona.edu/sites/spacegrant.arizona.edu/files/about/logos/AZSGC%20Logo_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58" y="5306985"/>
            <a:ext cx="949121" cy="14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437" y="5661979"/>
            <a:ext cx="3202437" cy="758949"/>
          </a:xfrm>
          <a:prstGeom prst="rect">
            <a:avLst/>
          </a:prstGeom>
        </p:spPr>
      </p:pic>
      <p:pic>
        <p:nvPicPr>
          <p:cNvPr id="7170" name="Picture 2" descr="http://you.stonybrook.edu/nicolegartner/files/2014/02/journalist-garfield-17z2bj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58" y="1645761"/>
            <a:ext cx="42957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4605</TotalTime>
  <Words>294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Science at the Star: Science Journalism Lessons for Scientists </vt:lpstr>
      <vt:lpstr>PowerPoint Presentation</vt:lpstr>
      <vt:lpstr>The Problem:</vt:lpstr>
      <vt:lpstr>Why Should You Risk It?</vt:lpstr>
      <vt:lpstr>Look Towards Pop Culture:</vt:lpstr>
      <vt:lpstr>Think about your Methods:</vt:lpstr>
      <vt:lpstr>Get Online:</vt:lpstr>
      <vt:lpstr>Parting Thoughts: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O'Connor</dc:creator>
  <cp:lastModifiedBy>Patrick O'Connor</cp:lastModifiedBy>
  <cp:revision>26</cp:revision>
  <dcterms:created xsi:type="dcterms:W3CDTF">2016-03-25T02:37:35Z</dcterms:created>
  <dcterms:modified xsi:type="dcterms:W3CDTF">2016-04-06T01:44:55Z</dcterms:modified>
</cp:coreProperties>
</file>